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9" r:id="rId4"/>
    <p:sldId id="258" r:id="rId5"/>
    <p:sldId id="264" r:id="rId6"/>
    <p:sldId id="260" r:id="rId7"/>
    <p:sldId id="263" r:id="rId8"/>
    <p:sldId id="261" r:id="rId9"/>
    <p:sldId id="262" r:id="rId10"/>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6"/>
    <p:restoredTop sz="94718"/>
  </p:normalViewPr>
  <p:slideViewPr>
    <p:cSldViewPr snapToGrid="0" snapToObjects="1">
      <p:cViewPr varScale="1">
        <p:scale>
          <a:sx n="92" d="100"/>
          <a:sy n="92" d="100"/>
        </p:scale>
        <p:origin x="648" y="24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185028C9-67B7-1841-95C8-D56A88BF33C6}" type="datetimeFigureOut">
              <a:rPr lang="es-ES" smtClean="0"/>
              <a:t>28/9/16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28603209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85028C9-67B7-1841-95C8-D56A88BF33C6}" type="datetimeFigureOut">
              <a:rPr lang="es-ES" smtClean="0"/>
              <a:t>28/9/16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1636064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85028C9-67B7-1841-95C8-D56A88BF33C6}" type="datetimeFigureOut">
              <a:rPr lang="es-ES" smtClean="0"/>
              <a:t>28/9/16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18013027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185028C9-67B7-1841-95C8-D56A88BF33C6}" type="datetimeFigureOut">
              <a:rPr lang="es-ES" smtClean="0"/>
              <a:t>28/9/16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11428701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185028C9-67B7-1841-95C8-D56A88BF33C6}" type="datetimeFigureOut">
              <a:rPr lang="es-ES" smtClean="0"/>
              <a:t>28/9/16</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36844338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185028C9-67B7-1841-95C8-D56A88BF33C6}" type="datetimeFigureOut">
              <a:rPr lang="es-ES" smtClean="0"/>
              <a:t>28/9/16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19989048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185028C9-67B7-1841-95C8-D56A88BF33C6}" type="datetimeFigureOut">
              <a:rPr lang="es-ES" smtClean="0"/>
              <a:t>28/9/16</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38562660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185028C9-67B7-1841-95C8-D56A88BF33C6}" type="datetimeFigureOut">
              <a:rPr lang="es-ES" smtClean="0"/>
              <a:t>28/9/16</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21813368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185028C9-67B7-1841-95C8-D56A88BF33C6}" type="datetimeFigureOut">
              <a:rPr lang="es-ES" smtClean="0"/>
              <a:t>28/9/16</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1773293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85028C9-67B7-1841-95C8-D56A88BF33C6}" type="datetimeFigureOut">
              <a:rPr lang="es-ES" smtClean="0"/>
              <a:t>28/9/16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3512984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185028C9-67B7-1841-95C8-D56A88BF33C6}" type="datetimeFigureOut">
              <a:rPr lang="es-ES" smtClean="0"/>
              <a:t>28/9/16</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1A19184B-A3D1-7B4B-8A0A-BAE8D908ACCD}" type="slidenum">
              <a:rPr lang="es-ES" smtClean="0"/>
              <a:t>‹Nr.›</a:t>
            </a:fld>
            <a:endParaRPr lang="es-ES"/>
          </a:p>
        </p:txBody>
      </p:sp>
    </p:spTree>
    <p:extLst>
      <p:ext uri="{BB962C8B-B14F-4D97-AF65-F5344CB8AC3E}">
        <p14:creationId xmlns:p14="http://schemas.microsoft.com/office/powerpoint/2010/main" val="314020573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5028C9-67B7-1841-95C8-D56A88BF33C6}" type="datetimeFigureOut">
              <a:rPr lang="es-ES" smtClean="0"/>
              <a:t>28/9/16</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19184B-A3D1-7B4B-8A0A-BAE8D908ACCD}" type="slidenum">
              <a:rPr lang="es-ES" smtClean="0"/>
              <a:t>‹Nr.›</a:t>
            </a:fld>
            <a:endParaRPr lang="es-ES"/>
          </a:p>
        </p:txBody>
      </p:sp>
    </p:spTree>
    <p:extLst>
      <p:ext uri="{BB962C8B-B14F-4D97-AF65-F5344CB8AC3E}">
        <p14:creationId xmlns:p14="http://schemas.microsoft.com/office/powerpoint/2010/main" val="41947394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g"/><Relationship Id="rId5" Type="http://schemas.openxmlformats.org/officeDocument/2006/relationships/image" Target="../media/image8.jpeg"/><Relationship Id="rId6" Type="http://schemas.openxmlformats.org/officeDocument/2006/relationships/image" Target="../media/image9.jp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9.xml.rels><?xml version="1.0" encoding="UTF-8" standalone="yes"?>
<Relationships xmlns="http://schemas.openxmlformats.org/package/2006/relationships"><Relationship Id="rId3" Type="http://schemas.openxmlformats.org/officeDocument/2006/relationships/hyperlink" Target="http://www.pbase.com/rsscanlon/birds_of_colombia" TargetMode="External"/><Relationship Id="rId4" Type="http://schemas.openxmlformats.org/officeDocument/2006/relationships/hyperlink" Target="http://www.uncovercolombia.com/en/item/animals-on-the-caribbean-coast-of-colombia" TargetMode="External"/><Relationship Id="rId5" Type="http://schemas.openxmlformats.org/officeDocument/2006/relationships/hyperlink" Target="http://www.opepa.org/index.php?option=com_gallery2&amp;Itemid=100&amp;g2_itemId=151" TargetMode="External"/><Relationship Id="rId1" Type="http://schemas.openxmlformats.org/officeDocument/2006/relationships/slideLayout" Target="../slideLayouts/slideLayout2.xml"/><Relationship Id="rId2" Type="http://schemas.openxmlformats.org/officeDocument/2006/relationships/hyperlink" Target="http://www.upme.gov.co/guia_ambiental/carbon/gestion/politica/normativ/normativ.htm#BM2_7_Normatividad_sobre_fauna_silvestr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483122"/>
            <a:ext cx="7772400" cy="1470025"/>
          </a:xfrm>
        </p:spPr>
        <p:txBody>
          <a:bodyPr>
            <a:normAutofit fontScale="90000"/>
          </a:bodyPr>
          <a:lstStyle/>
          <a:p>
            <a:r>
              <a:rPr lang="es-ES" dirty="0" smtClean="0">
                <a:solidFill>
                  <a:srgbClr val="FF0000"/>
                </a:solidFill>
                <a:latin typeface="Apple Chancery"/>
                <a:cs typeface="Apple Chancery"/>
              </a:rPr>
              <a:t>LEGISLACIÓN COLOMBIANA EN PRO DE DEFENDER EL MEDIO AMBIENTE Y LA FAUNA Y FLORA</a:t>
            </a:r>
            <a:endParaRPr lang="es-ES" dirty="0">
              <a:solidFill>
                <a:srgbClr val="FF0000"/>
              </a:solidFill>
              <a:latin typeface="Apple Chancery"/>
              <a:cs typeface="Apple Chancery"/>
            </a:endParaRPr>
          </a:p>
        </p:txBody>
      </p:sp>
      <p:sp>
        <p:nvSpPr>
          <p:cNvPr id="3" name="Subtítulo 2"/>
          <p:cNvSpPr>
            <a:spLocks noGrp="1"/>
          </p:cNvSpPr>
          <p:nvPr>
            <p:ph type="subTitle" idx="1"/>
          </p:nvPr>
        </p:nvSpPr>
        <p:spPr>
          <a:xfrm>
            <a:off x="1371600" y="2499876"/>
            <a:ext cx="6400800" cy="1752600"/>
          </a:xfrm>
        </p:spPr>
        <p:txBody>
          <a:bodyPr>
            <a:normAutofit fontScale="70000" lnSpcReduction="20000"/>
          </a:bodyPr>
          <a:lstStyle/>
          <a:p>
            <a:r>
              <a:rPr lang="es-ES" dirty="0" smtClean="0">
                <a:latin typeface="Apple Chancery"/>
                <a:cs typeface="Apple Chancery"/>
              </a:rPr>
              <a:t>Laura </a:t>
            </a:r>
            <a:r>
              <a:rPr lang="es-ES" dirty="0" err="1">
                <a:latin typeface="Apple Chancery"/>
                <a:cs typeface="Apple Chancery"/>
              </a:rPr>
              <a:t>C</a:t>
            </a:r>
            <a:r>
              <a:rPr lang="es-ES" dirty="0" err="1" smtClean="0">
                <a:latin typeface="Apple Chancery"/>
                <a:cs typeface="Apple Chancery"/>
              </a:rPr>
              <a:t>asasfranco</a:t>
            </a:r>
            <a:r>
              <a:rPr lang="es-ES" dirty="0" smtClean="0">
                <a:latin typeface="Apple Chancery"/>
                <a:cs typeface="Apple Chancery"/>
              </a:rPr>
              <a:t> </a:t>
            </a:r>
          </a:p>
          <a:p>
            <a:r>
              <a:rPr lang="es-ES" dirty="0" smtClean="0">
                <a:latin typeface="Apple Chancery"/>
                <a:cs typeface="Apple Chancery"/>
              </a:rPr>
              <a:t>Oscar </a:t>
            </a:r>
            <a:r>
              <a:rPr lang="es-ES" dirty="0" err="1">
                <a:latin typeface="Apple Chancery"/>
                <a:cs typeface="Apple Chancery"/>
              </a:rPr>
              <a:t>L</a:t>
            </a:r>
            <a:r>
              <a:rPr lang="es-ES" dirty="0" err="1" smtClean="0">
                <a:latin typeface="Apple Chancery"/>
                <a:cs typeface="Apple Chancery"/>
              </a:rPr>
              <a:t>ibardo</a:t>
            </a:r>
            <a:r>
              <a:rPr lang="es-ES" dirty="0" smtClean="0">
                <a:latin typeface="Apple Chancery"/>
                <a:cs typeface="Apple Chancery"/>
              </a:rPr>
              <a:t> </a:t>
            </a:r>
            <a:r>
              <a:rPr lang="es-ES" dirty="0" err="1" smtClean="0">
                <a:latin typeface="Apple Chancery"/>
                <a:cs typeface="Apple Chancery"/>
              </a:rPr>
              <a:t>Ramiréz</a:t>
            </a:r>
            <a:endParaRPr lang="es-ES" dirty="0" smtClean="0">
              <a:latin typeface="Apple Chancery"/>
              <a:cs typeface="Apple Chancery"/>
            </a:endParaRPr>
          </a:p>
          <a:p>
            <a:r>
              <a:rPr lang="es-ES" dirty="0" smtClean="0">
                <a:latin typeface="Apple Chancery"/>
                <a:cs typeface="Apple Chancery"/>
              </a:rPr>
              <a:t>Isabela </a:t>
            </a:r>
            <a:r>
              <a:rPr lang="es-ES" dirty="0" err="1" smtClean="0">
                <a:latin typeface="Apple Chancery"/>
                <a:cs typeface="Apple Chancery"/>
              </a:rPr>
              <a:t>Molinari</a:t>
            </a:r>
            <a:r>
              <a:rPr lang="es-ES" dirty="0" smtClean="0">
                <a:latin typeface="Apple Chancery"/>
                <a:cs typeface="Apple Chancery"/>
              </a:rPr>
              <a:t> </a:t>
            </a:r>
            <a:endParaRPr lang="es-ES" dirty="0" smtClean="0">
              <a:latin typeface="Apple Chancery"/>
              <a:cs typeface="Apple Chancery"/>
            </a:endParaRPr>
          </a:p>
          <a:p>
            <a:r>
              <a:rPr lang="es-ES" dirty="0" smtClean="0">
                <a:latin typeface="Apple Chancery"/>
                <a:cs typeface="Apple Chancery"/>
              </a:rPr>
              <a:t>Daniel Felipe Hurtado </a:t>
            </a:r>
            <a:endParaRPr lang="es-ES" dirty="0" smtClean="0">
              <a:latin typeface="Apple Chancery"/>
              <a:cs typeface="Apple Chancery"/>
            </a:endParaRPr>
          </a:p>
          <a:p>
            <a:r>
              <a:rPr lang="es-ES" dirty="0" smtClean="0">
                <a:latin typeface="Apple Chancery"/>
                <a:cs typeface="Apple Chancery"/>
              </a:rPr>
              <a:t>9-O</a:t>
            </a:r>
            <a:endParaRPr lang="es-ES" dirty="0">
              <a:latin typeface="Apple Chancery"/>
              <a:cs typeface="Apple Chancery"/>
            </a:endParaRP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08992" y="4380127"/>
            <a:ext cx="4432300" cy="1841500"/>
          </a:xfrm>
          <a:prstGeom prst="rect">
            <a:avLst/>
          </a:prstGeom>
        </p:spPr>
      </p:pic>
    </p:spTree>
    <p:extLst>
      <p:ext uri="{BB962C8B-B14F-4D97-AF65-F5344CB8AC3E}">
        <p14:creationId xmlns:p14="http://schemas.microsoft.com/office/powerpoint/2010/main" val="36216985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rgbClr val="008000"/>
                </a:solidFill>
                <a:latin typeface="Apple Chancery"/>
                <a:cs typeface="Apple Chancery"/>
              </a:rPr>
              <a:t>LEGISLACIÓN</a:t>
            </a:r>
            <a:endParaRPr lang="es-ES" dirty="0">
              <a:solidFill>
                <a:srgbClr val="008000"/>
              </a:solidFill>
              <a:latin typeface="Apple Chancery"/>
              <a:cs typeface="Apple Chancery"/>
            </a:endParaRPr>
          </a:p>
        </p:txBody>
      </p:sp>
      <p:sp>
        <p:nvSpPr>
          <p:cNvPr id="3" name="Marcador de contenido 2"/>
          <p:cNvSpPr>
            <a:spLocks noGrp="1"/>
          </p:cNvSpPr>
          <p:nvPr>
            <p:ph idx="1"/>
          </p:nvPr>
        </p:nvSpPr>
        <p:spPr/>
        <p:txBody>
          <a:bodyPr/>
          <a:lstStyle/>
          <a:p>
            <a:pPr marL="0" indent="0">
              <a:buNone/>
            </a:pPr>
            <a:r>
              <a:rPr lang="es-ES" dirty="0">
                <a:latin typeface="Apple Chancery"/>
                <a:cs typeface="Apple Chancery"/>
              </a:rPr>
              <a:t>Conjunto de leyes por las cuales se regula un Estado o una actividad determinada.</a:t>
            </a:r>
          </a:p>
        </p:txBody>
      </p:sp>
      <p:pic>
        <p:nvPicPr>
          <p:cNvPr id="5" name="Imagen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6903" y="3231636"/>
            <a:ext cx="2997200" cy="2705100"/>
          </a:xfrm>
          <a:prstGeom prst="rect">
            <a:avLst/>
          </a:prstGeom>
        </p:spPr>
      </p:pic>
    </p:spTree>
    <p:extLst>
      <p:ext uri="{BB962C8B-B14F-4D97-AF65-F5344CB8AC3E}">
        <p14:creationId xmlns:p14="http://schemas.microsoft.com/office/powerpoint/2010/main" val="29218241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326666"/>
            <a:ext cx="8229600" cy="1143000"/>
          </a:xfrm>
        </p:spPr>
        <p:txBody>
          <a:bodyPr>
            <a:normAutofit fontScale="90000"/>
          </a:bodyPr>
          <a:lstStyle/>
          <a:p>
            <a:r>
              <a:rPr lang="es-ES" dirty="0" smtClean="0">
                <a:solidFill>
                  <a:schemeClr val="accent5">
                    <a:lumMod val="50000"/>
                  </a:schemeClr>
                </a:solidFill>
                <a:latin typeface="Apple Chancery"/>
                <a:cs typeface="Apple Chancery"/>
              </a:rPr>
              <a:t>LEYES PARA PROTEGER EL MEDIO AMBIENTE EN COLOMBIA </a:t>
            </a:r>
            <a:endParaRPr lang="es-ES" dirty="0">
              <a:solidFill>
                <a:schemeClr val="accent5">
                  <a:lumMod val="50000"/>
                </a:schemeClr>
              </a:solidFill>
              <a:latin typeface="Apple Chancery"/>
              <a:cs typeface="Apple Chancery"/>
            </a:endParaRPr>
          </a:p>
        </p:txBody>
      </p:sp>
      <p:sp>
        <p:nvSpPr>
          <p:cNvPr id="3" name="Marcador de contenido 2"/>
          <p:cNvSpPr>
            <a:spLocks noGrp="1"/>
          </p:cNvSpPr>
          <p:nvPr>
            <p:ph idx="1"/>
          </p:nvPr>
        </p:nvSpPr>
        <p:spPr>
          <a:xfrm>
            <a:off x="457200" y="1911655"/>
            <a:ext cx="8229600" cy="4525963"/>
          </a:xfrm>
        </p:spPr>
        <p:txBody>
          <a:bodyPr>
            <a:normAutofit/>
          </a:bodyPr>
          <a:lstStyle/>
          <a:p>
            <a:r>
              <a:rPr lang="es-ES" sz="2000" dirty="0"/>
              <a:t>Protección del Paisaje – Decreto 1715 </a:t>
            </a:r>
            <a:r>
              <a:rPr lang="es-ES" sz="2000" dirty="0" smtClean="0"/>
              <a:t>78:El </a:t>
            </a:r>
            <a:r>
              <a:rPr lang="es-ES" sz="2000" dirty="0"/>
              <a:t>presidente de la </a:t>
            </a:r>
            <a:r>
              <a:rPr lang="es-ES" sz="2000" dirty="0" err="1"/>
              <a:t>repUblica</a:t>
            </a:r>
            <a:r>
              <a:rPr lang="es-ES" sz="2000" dirty="0"/>
              <a:t> de Colombia, en ejercicio de sus facultades constitucionales y legales y en especial de las que le confiere el ordinal 3 del artículo 120 de la Constitución Nacional, y los artículos 38 y 2 de los Decretos – leyes 133 y 154 de 1976, </a:t>
            </a:r>
            <a:endParaRPr lang="es-ES" sz="2000" dirty="0" smtClean="0"/>
          </a:p>
          <a:p>
            <a:r>
              <a:rPr lang="es-ES" sz="2000" dirty="0"/>
              <a:t>Que según lo establecido por el Código Nacional de los Recursos Naturales Renovables y de Protección al Medio Ambiente (Decreto – Ley 2811 de 1974), la comunidad tiene derecho a disfrutar de paisajes urbanos y rurales que contribuyan a su bienestar físico y espiritual;</a:t>
            </a:r>
          </a:p>
          <a:p>
            <a:r>
              <a:rPr lang="es-ES" sz="2000" dirty="0"/>
              <a:t>Que con el fin de garantizar este derecho es necesario establecer las regulaciones y tomar medidas para impedir la alteración o deformación de elementos constitutivos del </a:t>
            </a:r>
            <a:r>
              <a:rPr lang="es-ES" sz="2000" dirty="0" smtClean="0"/>
              <a:t>paisaje</a:t>
            </a:r>
            <a:r>
              <a:rPr lang="es-ES" sz="2000" dirty="0"/>
              <a:t>.</a:t>
            </a:r>
          </a:p>
        </p:txBody>
      </p:sp>
    </p:spTree>
    <p:extLst>
      <p:ext uri="{BB962C8B-B14F-4D97-AF65-F5344CB8AC3E}">
        <p14:creationId xmlns:p14="http://schemas.microsoft.com/office/powerpoint/2010/main" val="4239381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dirty="0" smtClean="0">
                <a:solidFill>
                  <a:schemeClr val="accent4">
                    <a:lumMod val="75000"/>
                  </a:schemeClr>
                </a:solidFill>
                <a:latin typeface="Apple Chancery"/>
                <a:cs typeface="Apple Chancery"/>
              </a:rPr>
              <a:t>ENTIDADES PÚBLICAS</a:t>
            </a:r>
            <a:endParaRPr lang="es-ES" dirty="0">
              <a:solidFill>
                <a:schemeClr val="accent4">
                  <a:lumMod val="75000"/>
                </a:schemeClr>
              </a:solidFill>
              <a:latin typeface="Apple Chancery"/>
              <a:cs typeface="Apple Chancery"/>
            </a:endParaRPr>
          </a:p>
        </p:txBody>
      </p:sp>
      <p:sp>
        <p:nvSpPr>
          <p:cNvPr id="3" name="Marcador de contenido 2"/>
          <p:cNvSpPr>
            <a:spLocks noGrp="1"/>
          </p:cNvSpPr>
          <p:nvPr>
            <p:ph idx="1"/>
          </p:nvPr>
        </p:nvSpPr>
        <p:spPr/>
        <p:txBody>
          <a:bodyPr/>
          <a:lstStyle/>
          <a:p>
            <a:pPr marL="0" indent="0">
              <a:buNone/>
            </a:pPr>
            <a:r>
              <a:rPr lang="es-ES" dirty="0" smtClean="0">
                <a:latin typeface="Apple Chancery"/>
                <a:cs typeface="Apple Chancery"/>
              </a:rPr>
              <a:t>SOCARS: Que es asociación de corporaciones autónomas regionales </a:t>
            </a:r>
          </a:p>
          <a:p>
            <a:pPr marL="0" indent="0">
              <a:buNone/>
            </a:pPr>
            <a:r>
              <a:rPr lang="es-ES" dirty="0" smtClean="0">
                <a:latin typeface="Apple Chancery"/>
                <a:cs typeface="Apple Chancery"/>
              </a:rPr>
              <a:t>ACODAL: Que es asociación colombiana de ingeniería sanitaria y ambiental </a:t>
            </a:r>
          </a:p>
          <a:p>
            <a:pPr marL="0" indent="0">
              <a:buNone/>
            </a:pPr>
            <a:r>
              <a:rPr lang="es-ES" dirty="0" smtClean="0">
                <a:latin typeface="Apple Chancery"/>
                <a:cs typeface="Apple Chancery"/>
              </a:rPr>
              <a:t>CENSAT AGUA VIVA : Que es amigos de la tierra </a:t>
            </a:r>
            <a:r>
              <a:rPr lang="es-ES" dirty="0" err="1" smtClean="0">
                <a:latin typeface="Apple Chancery"/>
                <a:cs typeface="Apple Chancery"/>
              </a:rPr>
              <a:t>colombia</a:t>
            </a:r>
            <a:r>
              <a:rPr lang="es-ES" dirty="0" smtClean="0">
                <a:latin typeface="Apple Chancery"/>
                <a:cs typeface="Apple Chancery"/>
              </a:rPr>
              <a:t> </a:t>
            </a:r>
          </a:p>
          <a:p>
            <a:pPr marL="0" indent="0">
              <a:buNone/>
            </a:pPr>
            <a:endParaRPr lang="es-ES" dirty="0">
              <a:latin typeface="Apple Chancery"/>
              <a:cs typeface="Apple Chancery"/>
            </a:endParaRPr>
          </a:p>
        </p:txBody>
      </p:sp>
    </p:spTree>
    <p:extLst>
      <p:ext uri="{BB962C8B-B14F-4D97-AF65-F5344CB8AC3E}">
        <p14:creationId xmlns:p14="http://schemas.microsoft.com/office/powerpoint/2010/main" val="16148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360218" y="-210269"/>
            <a:ext cx="8229600" cy="1143000"/>
          </a:xfrm>
        </p:spPr>
        <p:txBody>
          <a:bodyPr/>
          <a:lstStyle/>
          <a:p>
            <a:r>
              <a:rPr lang="es-ES_tradnl" dirty="0" smtClean="0">
                <a:solidFill>
                  <a:schemeClr val="tx2">
                    <a:lumMod val="75000"/>
                  </a:schemeClr>
                </a:solidFill>
                <a:latin typeface="Apple Chancery" charset="0"/>
                <a:ea typeface="Apple Chancery" charset="0"/>
                <a:cs typeface="Apple Chancery" charset="0"/>
              </a:rPr>
              <a:t>Entidades Publicas en Colombia </a:t>
            </a:r>
            <a:endParaRPr lang="es-ES_tradnl" dirty="0">
              <a:solidFill>
                <a:schemeClr val="tx2">
                  <a:lumMod val="75000"/>
                </a:schemeClr>
              </a:solidFill>
              <a:latin typeface="Apple Chancery" charset="0"/>
              <a:ea typeface="Apple Chancery" charset="0"/>
              <a:cs typeface="Apple Chancery" charset="0"/>
            </a:endParaRPr>
          </a:p>
        </p:txBody>
      </p:sp>
      <p:pic>
        <p:nvPicPr>
          <p:cNvPr id="7" name="Marcador de contenido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706580"/>
            <a:ext cx="4743485" cy="3617573"/>
          </a:xfrm>
        </p:spPr>
      </p:pic>
      <p:pic>
        <p:nvPicPr>
          <p:cNvPr id="8" name="Imagen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11867" y="3522914"/>
            <a:ext cx="4532133" cy="3335086"/>
          </a:xfrm>
          <a:prstGeom prst="rect">
            <a:avLst/>
          </a:prstGeom>
        </p:spPr>
      </p:pic>
    </p:spTree>
    <p:extLst>
      <p:ext uri="{BB962C8B-B14F-4D97-AF65-F5344CB8AC3E}">
        <p14:creationId xmlns:p14="http://schemas.microsoft.com/office/powerpoint/2010/main" val="19320270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smtClean="0">
                <a:solidFill>
                  <a:srgbClr val="7030A0"/>
                </a:solidFill>
                <a:latin typeface="Apple Chancery" charset="0"/>
                <a:ea typeface="Apple Chancery" charset="0"/>
                <a:cs typeface="Apple Chancery" charset="0"/>
              </a:rPr>
              <a:t>Flora </a:t>
            </a:r>
            <a:r>
              <a:rPr lang="es-ES_tradnl" dirty="0" smtClean="0">
                <a:solidFill>
                  <a:srgbClr val="7030A0"/>
                </a:solidFill>
                <a:latin typeface="Apple Chancery" charset="0"/>
                <a:ea typeface="Apple Chancery" charset="0"/>
                <a:cs typeface="Apple Chancery" charset="0"/>
              </a:rPr>
              <a:t>y fauna de </a:t>
            </a:r>
            <a:r>
              <a:rPr lang="es-ES_tradnl" dirty="0">
                <a:solidFill>
                  <a:srgbClr val="7030A0"/>
                </a:solidFill>
                <a:latin typeface="Apple Chancery" charset="0"/>
                <a:ea typeface="Apple Chancery" charset="0"/>
                <a:cs typeface="Apple Chancery" charset="0"/>
              </a:rPr>
              <a:t>C</a:t>
            </a:r>
            <a:r>
              <a:rPr lang="es-ES_tradnl" dirty="0" smtClean="0">
                <a:solidFill>
                  <a:srgbClr val="7030A0"/>
                </a:solidFill>
                <a:latin typeface="Apple Chancery" charset="0"/>
                <a:ea typeface="Apple Chancery" charset="0"/>
                <a:cs typeface="Apple Chancery" charset="0"/>
              </a:rPr>
              <a:t>olombia </a:t>
            </a:r>
            <a:endParaRPr lang="es-ES_tradnl" dirty="0">
              <a:solidFill>
                <a:srgbClr val="7030A0"/>
              </a:solidFill>
              <a:latin typeface="Apple Chancery" charset="0"/>
              <a:ea typeface="Apple Chancery" charset="0"/>
              <a:cs typeface="Apple Chancery" charset="0"/>
            </a:endParaRPr>
          </a:p>
        </p:txBody>
      </p:sp>
      <p:sp>
        <p:nvSpPr>
          <p:cNvPr id="3" name="Marcador de contenido 2"/>
          <p:cNvSpPr>
            <a:spLocks noGrp="1"/>
          </p:cNvSpPr>
          <p:nvPr>
            <p:ph idx="1"/>
          </p:nvPr>
        </p:nvSpPr>
        <p:spPr/>
        <p:txBody>
          <a:bodyPr>
            <a:normAutofit fontScale="77500" lnSpcReduction="20000"/>
          </a:bodyPr>
          <a:lstStyle/>
          <a:p>
            <a:r>
              <a:rPr lang="es-ES_tradnl" dirty="0" smtClean="0">
                <a:latin typeface="Apple Chancery" charset="0"/>
                <a:ea typeface="Apple Chancery" charset="0"/>
                <a:cs typeface="Apple Chancery" charset="0"/>
              </a:rPr>
              <a:t>Flora: actualmente podemos encontrar 45.000 especias </a:t>
            </a:r>
            <a:r>
              <a:rPr lang="es-ES_tradnl" dirty="0" err="1" smtClean="0">
                <a:latin typeface="Apple Chancery" charset="0"/>
                <a:ea typeface="Apple Chancery" charset="0"/>
                <a:cs typeface="Apple Chancery" charset="0"/>
              </a:rPr>
              <a:t>dferentes</a:t>
            </a:r>
            <a:r>
              <a:rPr lang="es-ES_tradnl" dirty="0" smtClean="0">
                <a:latin typeface="Apple Chancery" charset="0"/>
                <a:ea typeface="Apple Chancery" charset="0"/>
                <a:cs typeface="Apple Chancery" charset="0"/>
              </a:rPr>
              <a:t> de plantas </a:t>
            </a:r>
            <a:r>
              <a:rPr lang="es-ES_tradnl" dirty="0" err="1" smtClean="0">
                <a:latin typeface="Apple Chancery" charset="0"/>
                <a:ea typeface="Apple Chancery" charset="0"/>
                <a:cs typeface="Apple Chancery" charset="0"/>
              </a:rPr>
              <a:t>aca</a:t>
            </a:r>
            <a:r>
              <a:rPr lang="es-ES_tradnl" dirty="0" smtClean="0">
                <a:latin typeface="Apple Chancery" charset="0"/>
                <a:ea typeface="Apple Chancery" charset="0"/>
                <a:cs typeface="Apple Chancery" charset="0"/>
              </a:rPr>
              <a:t> en Colombia. En el caribe crecen manglares y cocoteros y 51 millones de elevaciones intermedias son llenas de bosques en los que se </a:t>
            </a:r>
            <a:r>
              <a:rPr lang="es-ES_tradnl" dirty="0" err="1" smtClean="0">
                <a:latin typeface="Apple Chancery" charset="0"/>
                <a:ea typeface="Apple Chancery" charset="0"/>
                <a:cs typeface="Apple Chancery" charset="0"/>
              </a:rPr>
              <a:t>encuantra</a:t>
            </a:r>
            <a:r>
              <a:rPr lang="es-ES_tradnl" dirty="0" smtClean="0">
                <a:latin typeface="Apple Chancery" charset="0"/>
                <a:ea typeface="Apple Chancery" charset="0"/>
                <a:cs typeface="Apple Chancery" charset="0"/>
              </a:rPr>
              <a:t> </a:t>
            </a:r>
            <a:r>
              <a:rPr lang="es-ES_tradnl" dirty="0" err="1" smtClean="0">
                <a:latin typeface="Apple Chancery" charset="0"/>
                <a:ea typeface="Apple Chancery" charset="0"/>
                <a:cs typeface="Apple Chancery" charset="0"/>
              </a:rPr>
              <a:t>muchso</a:t>
            </a:r>
            <a:r>
              <a:rPr lang="es-ES_tradnl" dirty="0" smtClean="0">
                <a:latin typeface="Apple Chancery" charset="0"/>
                <a:ea typeface="Apple Chancery" charset="0"/>
                <a:cs typeface="Apple Chancery" charset="0"/>
              </a:rPr>
              <a:t> tipos de arboles como por ejemplo: </a:t>
            </a:r>
            <a:r>
              <a:rPr lang="es-ES_tradnl" dirty="0">
                <a:latin typeface="Apple Chancery" charset="0"/>
                <a:ea typeface="Apple Chancery" charset="0"/>
                <a:cs typeface="Apple Chancery" charset="0"/>
              </a:rPr>
              <a:t>caoba, palosanto, roble, nogal, cedro, pino y algunas variedades de </a:t>
            </a:r>
            <a:r>
              <a:rPr lang="es-ES_tradnl" dirty="0" smtClean="0">
                <a:latin typeface="Apple Chancery" charset="0"/>
                <a:ea typeface="Apple Chancery" charset="0"/>
                <a:cs typeface="Apple Chancery" charset="0"/>
              </a:rPr>
              <a:t>bálsamo y otras variedades…</a:t>
            </a:r>
          </a:p>
          <a:p>
            <a:r>
              <a:rPr lang="es-ES_tradnl" dirty="0" smtClean="0">
                <a:latin typeface="Apple Chancery" charset="0"/>
                <a:ea typeface="Apple Chancery" charset="0"/>
                <a:cs typeface="Apple Chancery" charset="0"/>
              </a:rPr>
              <a:t>Fauna </a:t>
            </a:r>
            <a:r>
              <a:rPr lang="es-ES_tradnl" dirty="0">
                <a:latin typeface="Apple Chancery" charset="0"/>
                <a:ea typeface="Apple Chancery" charset="0"/>
                <a:cs typeface="Apple Chancery" charset="0"/>
              </a:rPr>
              <a:t>: se puede encontrar lo mas grandes </a:t>
            </a:r>
            <a:r>
              <a:rPr lang="es-ES_tradnl" dirty="0" err="1">
                <a:latin typeface="Apple Chancery" charset="0"/>
                <a:ea typeface="Apple Chancery" charset="0"/>
                <a:cs typeface="Apple Chancery" charset="0"/>
              </a:rPr>
              <a:t>mamiferos</a:t>
            </a:r>
            <a:r>
              <a:rPr lang="es-ES_tradnl" dirty="0">
                <a:latin typeface="Apple Chancery" charset="0"/>
                <a:ea typeface="Apple Chancery" charset="0"/>
                <a:cs typeface="Apple Chancery" charset="0"/>
              </a:rPr>
              <a:t> como los </a:t>
            </a:r>
            <a:r>
              <a:rPr lang="es-ES_tradnl" dirty="0" err="1">
                <a:latin typeface="Apple Chancery" charset="0"/>
                <a:ea typeface="Apple Chancery" charset="0"/>
                <a:cs typeface="Apple Chancery" charset="0"/>
              </a:rPr>
              <a:t>jauguares</a:t>
            </a:r>
            <a:r>
              <a:rPr lang="es-ES_tradnl" dirty="0">
                <a:latin typeface="Apple Chancery" charset="0"/>
                <a:ea typeface="Apple Chancery" charset="0"/>
                <a:cs typeface="Apple Chancery" charset="0"/>
              </a:rPr>
              <a:t> , puma, tapir, pecarí, oso hormiguero, perezoso, armadillo y varias especies de monos y ciervos</a:t>
            </a:r>
            <a:r>
              <a:rPr lang="es-ES_tradnl" dirty="0" smtClean="0">
                <a:latin typeface="Apple Chancery" charset="0"/>
                <a:ea typeface="Apple Chancery" charset="0"/>
                <a:cs typeface="Apple Chancery" charset="0"/>
              </a:rPr>
              <a:t>.</a:t>
            </a:r>
            <a:r>
              <a:rPr lang="es-ES_tradnl" dirty="0"/>
              <a:t> </a:t>
            </a:r>
            <a:r>
              <a:rPr lang="es-ES_tradnl" dirty="0">
                <a:latin typeface="Apple Chancery" charset="0"/>
                <a:ea typeface="Apple Chancery" charset="0"/>
                <a:cs typeface="Apple Chancery" charset="0"/>
              </a:rPr>
              <a:t>En las regiones tropicales habitan muchas variedades de </a:t>
            </a:r>
            <a:r>
              <a:rPr lang="es-ES_tradnl" dirty="0" smtClean="0">
                <a:latin typeface="Apple Chancery" charset="0"/>
                <a:ea typeface="Apple Chancery" charset="0"/>
                <a:cs typeface="Apple Chancery" charset="0"/>
              </a:rPr>
              <a:t>serpientes, </a:t>
            </a:r>
            <a:r>
              <a:rPr lang="es-ES_tradnl" dirty="0" err="1" smtClean="0">
                <a:latin typeface="Apple Chancery" charset="0"/>
                <a:ea typeface="Apple Chancery" charset="0"/>
                <a:cs typeface="Apple Chancery" charset="0"/>
              </a:rPr>
              <a:t>tambien</a:t>
            </a:r>
            <a:r>
              <a:rPr lang="es-ES_tradnl" dirty="0" smtClean="0">
                <a:latin typeface="Apple Chancery" charset="0"/>
                <a:ea typeface="Apple Chancery" charset="0"/>
                <a:cs typeface="Apple Chancery" charset="0"/>
              </a:rPr>
              <a:t> aves y se </a:t>
            </a:r>
            <a:r>
              <a:rPr lang="es-ES_tradnl" dirty="0">
                <a:latin typeface="Apple Chancery" charset="0"/>
                <a:ea typeface="Apple Chancery" charset="0"/>
                <a:cs typeface="Apple Chancery" charset="0"/>
              </a:rPr>
              <a:t>hallan cóndor, buitre, tucán, cotorra, cacatúa, grulla, cigüeña y colibrí.</a:t>
            </a:r>
          </a:p>
          <a:p>
            <a:endParaRPr lang="es-ES_tradnl" dirty="0" smtClean="0">
              <a:latin typeface="Apple Chancery" charset="0"/>
              <a:ea typeface="Apple Chancery" charset="0"/>
              <a:cs typeface="Apple Chancery" charset="0"/>
            </a:endParaRPr>
          </a:p>
        </p:txBody>
      </p:sp>
    </p:spTree>
    <p:extLst>
      <p:ext uri="{BB962C8B-B14F-4D97-AF65-F5344CB8AC3E}">
        <p14:creationId xmlns:p14="http://schemas.microsoft.com/office/powerpoint/2010/main" val="425467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solidFill>
                  <a:srgbClr val="92D050"/>
                </a:solidFill>
                <a:latin typeface="Apple Chancery" charset="0"/>
                <a:ea typeface="Apple Chancery" charset="0"/>
                <a:cs typeface="Apple Chancery" charset="0"/>
              </a:rPr>
              <a:t>Leyes en Colombia de la Flora y Fauna </a:t>
            </a:r>
            <a:endParaRPr lang="es-ES_tradnl" dirty="0">
              <a:solidFill>
                <a:srgbClr val="92D050"/>
              </a:solidFill>
              <a:latin typeface="Apple Chancery" charset="0"/>
              <a:ea typeface="Apple Chancery" charset="0"/>
              <a:cs typeface="Apple Chancery" charset="0"/>
            </a:endParaRPr>
          </a:p>
        </p:txBody>
      </p:sp>
      <p:sp>
        <p:nvSpPr>
          <p:cNvPr id="3" name="Marcador de contenido 2"/>
          <p:cNvSpPr>
            <a:spLocks noGrp="1"/>
          </p:cNvSpPr>
          <p:nvPr>
            <p:ph idx="1"/>
          </p:nvPr>
        </p:nvSpPr>
        <p:spPr>
          <a:xfrm>
            <a:off x="568036" y="1417638"/>
            <a:ext cx="8007927" cy="4158818"/>
          </a:xfrm>
        </p:spPr>
        <p:txBody>
          <a:bodyPr>
            <a:normAutofit fontScale="25000" lnSpcReduction="20000"/>
          </a:bodyPr>
          <a:lstStyle/>
          <a:p>
            <a:pPr marL="0" indent="0">
              <a:buNone/>
            </a:pPr>
            <a:r>
              <a:rPr lang="es-ES_tradnl" sz="5600" b="1" dirty="0" smtClean="0">
                <a:latin typeface="Apple Chancery" charset="0"/>
                <a:ea typeface="Apple Chancery" charset="0"/>
                <a:cs typeface="Apple Chancery" charset="0"/>
              </a:rPr>
              <a:t>2.7 </a:t>
            </a:r>
            <a:r>
              <a:rPr lang="es-ES_tradnl" sz="5600" b="1" dirty="0">
                <a:latin typeface="Apple Chancery" charset="0"/>
                <a:ea typeface="Apple Chancery" charset="0"/>
                <a:cs typeface="Apple Chancery" charset="0"/>
              </a:rPr>
              <a:t>Normatividad sobre fauna silvestre y </a:t>
            </a:r>
            <a:r>
              <a:rPr lang="es-ES_tradnl" sz="5600" b="1" dirty="0" err="1">
                <a:latin typeface="Apple Chancery" charset="0"/>
                <a:ea typeface="Apple Chancery" charset="0"/>
                <a:cs typeface="Apple Chancery" charset="0"/>
              </a:rPr>
              <a:t>caza</a:t>
            </a:r>
            <a:r>
              <a:rPr lang="es-ES_tradnl" sz="5600" dirty="0" err="1">
                <a:latin typeface="Apple Chancery" charset="0"/>
                <a:ea typeface="Apple Chancery" charset="0"/>
                <a:cs typeface="Apple Chancery" charset="0"/>
              </a:rPr>
              <a:t>Decreto</a:t>
            </a:r>
            <a:r>
              <a:rPr lang="es-ES_tradnl" sz="5600" dirty="0">
                <a:latin typeface="Apple Chancery" charset="0"/>
                <a:ea typeface="Apple Chancery" charset="0"/>
                <a:cs typeface="Apple Chancery" charset="0"/>
              </a:rPr>
              <a:t>-Ley 2811 de 1974 Parte </a:t>
            </a:r>
            <a:r>
              <a:rPr lang="es-ES_tradnl" sz="5600" dirty="0" err="1">
                <a:latin typeface="Apple Chancery" charset="0"/>
                <a:ea typeface="Apple Chancery" charset="0"/>
                <a:cs typeface="Apple Chancery" charset="0"/>
              </a:rPr>
              <a:t>IXProtección</a:t>
            </a:r>
            <a:r>
              <a:rPr lang="es-ES_tradnl" sz="5600" dirty="0">
                <a:latin typeface="Apple Chancery" charset="0"/>
                <a:ea typeface="Apple Chancery" charset="0"/>
                <a:cs typeface="Apple Chancery" charset="0"/>
              </a:rPr>
              <a:t> y conservación de fauna silvestre:</a:t>
            </a:r>
          </a:p>
          <a:p>
            <a:pPr marL="0" indent="0">
              <a:buNone/>
            </a:pPr>
            <a:r>
              <a:rPr lang="es-ES_tradnl" sz="5600" dirty="0">
                <a:latin typeface="Apple Chancery" charset="0"/>
                <a:ea typeface="Apple Chancery" charset="0"/>
                <a:cs typeface="Apple Chancery" charset="0"/>
              </a:rPr>
              <a:t>Art. 247 Asegura la protección y manejo de la fauna silvestre</a:t>
            </a:r>
          </a:p>
          <a:p>
            <a:pPr marL="0" indent="0">
              <a:buNone/>
            </a:pPr>
            <a:r>
              <a:rPr lang="es-ES_tradnl" sz="5600" dirty="0">
                <a:latin typeface="Apple Chancery" charset="0"/>
                <a:ea typeface="Apple Chancery" charset="0"/>
                <a:cs typeface="Apple Chancery" charset="0"/>
              </a:rPr>
              <a:t>Art. 248 Define el sistema de aplicación</a:t>
            </a:r>
          </a:p>
          <a:p>
            <a:pPr marL="0" indent="0">
              <a:buNone/>
            </a:pPr>
            <a:r>
              <a:rPr lang="es-ES_tradnl" sz="5600" dirty="0">
                <a:latin typeface="Apple Chancery" charset="0"/>
                <a:ea typeface="Apple Chancery" charset="0"/>
                <a:cs typeface="Apple Chancery" charset="0"/>
              </a:rPr>
              <a:t>Art. 249 Definiciones</a:t>
            </a:r>
          </a:p>
          <a:p>
            <a:pPr marL="0" indent="0">
              <a:buNone/>
            </a:pPr>
            <a:r>
              <a:rPr lang="es-ES_tradnl" sz="5600" dirty="0">
                <a:latin typeface="Apple Chancery" charset="0"/>
                <a:ea typeface="Apple Chancery" charset="0"/>
                <a:cs typeface="Apple Chancery" charset="0"/>
              </a:rPr>
              <a:t>Art. 258, (literales C y D) Facultades de administración para la protección de la fauna silvestre</a:t>
            </a:r>
          </a:p>
          <a:p>
            <a:pPr marL="0" indent="0">
              <a:buNone/>
            </a:pPr>
            <a:r>
              <a:rPr lang="es-ES_tradnl" sz="5600" dirty="0">
                <a:latin typeface="Apple Chancery" charset="0"/>
                <a:ea typeface="Apple Chancery" charset="0"/>
                <a:cs typeface="Apple Chancery" charset="0"/>
              </a:rPr>
              <a:t>Protección y conservación de pesca:</a:t>
            </a:r>
          </a:p>
          <a:p>
            <a:pPr marL="0" indent="0">
              <a:buNone/>
            </a:pPr>
            <a:r>
              <a:rPr lang="es-ES_tradnl" sz="5600" dirty="0">
                <a:latin typeface="Apple Chancery" charset="0"/>
                <a:ea typeface="Apple Chancery" charset="0"/>
                <a:cs typeface="Apple Chancery" charset="0"/>
              </a:rPr>
              <a:t>Art. 266 Asegura conservación, fomento y aprovechamiento de los recursos hidrobiológicos</a:t>
            </a:r>
          </a:p>
          <a:p>
            <a:pPr marL="0" indent="0">
              <a:buNone/>
            </a:pPr>
            <a:r>
              <a:rPr lang="es-ES_tradnl" sz="5600" dirty="0">
                <a:latin typeface="Apple Chancery" charset="0"/>
                <a:ea typeface="Apple Chancery" charset="0"/>
                <a:cs typeface="Apple Chancery" charset="0"/>
              </a:rPr>
              <a:t>Art. 270 Definiciones</a:t>
            </a:r>
          </a:p>
          <a:p>
            <a:pPr marL="0" indent="0">
              <a:buNone/>
            </a:pPr>
            <a:r>
              <a:rPr lang="es-ES_tradnl" sz="5600" dirty="0">
                <a:latin typeface="Apple Chancery" charset="0"/>
                <a:ea typeface="Apple Chancery" charset="0"/>
                <a:cs typeface="Apple Chancery" charset="0"/>
              </a:rPr>
              <a:t>Art. 283, (literales B y C) Prohibiciones. Decreto-Ley 1608 de 1978</a:t>
            </a:r>
          </a:p>
          <a:p>
            <a:pPr marL="0" indent="0">
              <a:buNone/>
            </a:pPr>
            <a:r>
              <a:rPr lang="es-ES_tradnl" sz="5600" dirty="0">
                <a:latin typeface="Apple Chancery" charset="0"/>
                <a:ea typeface="Apple Chancery" charset="0"/>
                <a:cs typeface="Apple Chancery" charset="0"/>
              </a:rPr>
              <a:t>Veda de especies </a:t>
            </a:r>
            <a:r>
              <a:rPr lang="es-ES_tradnl" sz="5600" dirty="0" err="1">
                <a:latin typeface="Apple Chancery" charset="0"/>
                <a:ea typeface="Apple Chancery" charset="0"/>
                <a:cs typeface="Apple Chancery" charset="0"/>
              </a:rPr>
              <a:t>faunísticasRegula</a:t>
            </a:r>
            <a:r>
              <a:rPr lang="es-ES_tradnl" sz="5600" dirty="0">
                <a:latin typeface="Apple Chancery" charset="0"/>
                <a:ea typeface="Apple Chancery" charset="0"/>
                <a:cs typeface="Apple Chancery" charset="0"/>
              </a:rPr>
              <a:t> la preservación, conservación, restauración y fomento de la fauna silvestre.</a:t>
            </a:r>
          </a:p>
          <a:p>
            <a:pPr marL="0" indent="0">
              <a:buNone/>
            </a:pPr>
            <a:r>
              <a:rPr lang="es-ES_tradnl" sz="5600" dirty="0">
                <a:latin typeface="Apple Chancery" charset="0"/>
                <a:ea typeface="Apple Chancery" charset="0"/>
                <a:cs typeface="Apple Chancery" charset="0"/>
              </a:rPr>
              <a:t>Art. 1,2,3 Objetivos, ámbito de aplicación</a:t>
            </a:r>
          </a:p>
          <a:p>
            <a:pPr marL="0" indent="0">
              <a:buNone/>
            </a:pPr>
            <a:r>
              <a:rPr lang="es-ES_tradnl" sz="5600" dirty="0">
                <a:latin typeface="Apple Chancery" charset="0"/>
                <a:ea typeface="Apple Chancery" charset="0"/>
                <a:cs typeface="Apple Chancery" charset="0"/>
              </a:rPr>
              <a:t>Art. 4 Definiciones</a:t>
            </a:r>
          </a:p>
          <a:p>
            <a:pPr marL="0" indent="0">
              <a:buNone/>
            </a:pPr>
            <a:r>
              <a:rPr lang="es-ES_tradnl" sz="5600" dirty="0">
                <a:latin typeface="Apple Chancery" charset="0"/>
                <a:ea typeface="Apple Chancery" charset="0"/>
                <a:cs typeface="Apple Chancery" charset="0"/>
              </a:rPr>
              <a:t>Art.5 Especies que no cumplen todo su ciclo de vida en el medio acuático</a:t>
            </a:r>
          </a:p>
          <a:p>
            <a:pPr marL="0" indent="0">
              <a:buNone/>
            </a:pPr>
            <a:r>
              <a:rPr lang="es-ES_tradnl" sz="5600" dirty="0">
                <a:latin typeface="Apple Chancery" charset="0"/>
                <a:ea typeface="Apple Chancery" charset="0"/>
                <a:cs typeface="Apple Chancery" charset="0"/>
              </a:rPr>
              <a:t>Art. 220 Prohibiciones generales. </a:t>
            </a:r>
          </a:p>
          <a:p>
            <a:pPr marL="0" indent="0">
              <a:buNone/>
            </a:pPr>
            <a:r>
              <a:rPr lang="es-ES_tradnl" sz="5600" dirty="0">
                <a:latin typeface="Apple Chancery" charset="0"/>
                <a:ea typeface="Apple Chancery" charset="0"/>
                <a:cs typeface="Apple Chancery" charset="0"/>
              </a:rPr>
              <a:t>Existen más de 30 resoluciones donde se establecen vedas, prohibiciones y restricciones al ejercicio de la </a:t>
            </a:r>
            <a:r>
              <a:rPr lang="es-ES_tradnl" sz="5600" dirty="0" err="1">
                <a:latin typeface="Apple Chancery" charset="0"/>
                <a:ea typeface="Apple Chancery" charset="0"/>
                <a:cs typeface="Apple Chancery" charset="0"/>
              </a:rPr>
              <a:t>caza.Ley</a:t>
            </a:r>
            <a:r>
              <a:rPr lang="es-ES_tradnl" sz="5600" dirty="0">
                <a:latin typeface="Apple Chancery" charset="0"/>
                <a:ea typeface="Apple Chancery" charset="0"/>
                <a:cs typeface="Apple Chancery" charset="0"/>
              </a:rPr>
              <a:t> 13 de 1990Estatuto general de </a:t>
            </a:r>
            <a:r>
              <a:rPr lang="es-ES_tradnl" sz="5600" dirty="0" err="1">
                <a:latin typeface="Apple Chancery" charset="0"/>
                <a:ea typeface="Apple Chancery" charset="0"/>
                <a:cs typeface="Apple Chancery" charset="0"/>
              </a:rPr>
              <a:t>pesca.Ley</a:t>
            </a:r>
            <a:r>
              <a:rPr lang="es-ES_tradnl" sz="5600" dirty="0">
                <a:latin typeface="Apple Chancery" charset="0"/>
                <a:ea typeface="Apple Chancery" charset="0"/>
                <a:cs typeface="Apple Chancery" charset="0"/>
              </a:rPr>
              <a:t> 84 de 1989Adopta el Estatuto nacional de protección de los animales</a:t>
            </a:r>
            <a:r>
              <a:rPr lang="es-ES_tradnl" sz="4000" dirty="0">
                <a:latin typeface="Apple Chancery" charset="0"/>
                <a:ea typeface="Apple Chancery" charset="0"/>
                <a:cs typeface="Apple Chancery" charset="0"/>
              </a:rPr>
              <a:t>	</a:t>
            </a:r>
          </a:p>
          <a:p>
            <a:endParaRPr lang="es-ES_tradnl" dirty="0"/>
          </a:p>
        </p:txBody>
      </p:sp>
    </p:spTree>
    <p:extLst>
      <p:ext uri="{BB962C8B-B14F-4D97-AF65-F5344CB8AC3E}">
        <p14:creationId xmlns:p14="http://schemas.microsoft.com/office/powerpoint/2010/main" val="13259697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r>
              <a:rPr lang="es-ES_tradnl" dirty="0" smtClean="0">
                <a:solidFill>
                  <a:srgbClr val="00B0F0"/>
                </a:solidFill>
                <a:latin typeface="Apple Chancery" charset="0"/>
                <a:ea typeface="Apple Chancery" charset="0"/>
                <a:cs typeface="Apple Chancery" charset="0"/>
              </a:rPr>
              <a:t>Trafico ilegal de flora y fauna en Colombia </a:t>
            </a:r>
            <a:endParaRPr lang="es-ES_tradnl" dirty="0">
              <a:solidFill>
                <a:srgbClr val="00B0F0"/>
              </a:solidFill>
              <a:latin typeface="Apple Chancery" charset="0"/>
              <a:ea typeface="Apple Chancery" charset="0"/>
              <a:cs typeface="Apple Chancery" charset="0"/>
            </a:endParaRPr>
          </a:p>
        </p:txBody>
      </p:sp>
      <p:sp>
        <p:nvSpPr>
          <p:cNvPr id="3" name="Marcador de contenido 2"/>
          <p:cNvSpPr>
            <a:spLocks noGrp="1"/>
          </p:cNvSpPr>
          <p:nvPr>
            <p:ph idx="1"/>
          </p:nvPr>
        </p:nvSpPr>
        <p:spPr>
          <a:xfrm>
            <a:off x="457200" y="1417638"/>
            <a:ext cx="8229600" cy="4525963"/>
          </a:xfrm>
        </p:spPr>
        <p:txBody>
          <a:bodyPr>
            <a:normAutofit/>
          </a:bodyPr>
          <a:lstStyle/>
          <a:p>
            <a:pPr marL="0" indent="0">
              <a:buNone/>
            </a:pPr>
            <a:r>
              <a:rPr lang="es-ES_tradnl" sz="1800" dirty="0">
                <a:latin typeface="Apple Chancery" charset="0"/>
                <a:ea typeface="Apple Chancery" charset="0"/>
                <a:cs typeface="Apple Chancery" charset="0"/>
              </a:rPr>
              <a:t>Luego de acciones coordinadas entre esta cartera y la Policía Nacional, </a:t>
            </a:r>
            <a:r>
              <a:rPr lang="es-ES_tradnl" sz="1800" b="1" dirty="0">
                <a:latin typeface="Apple Chancery" charset="0"/>
                <a:ea typeface="Apple Chancery" charset="0"/>
                <a:cs typeface="Apple Chancery" charset="0"/>
              </a:rPr>
              <a:t>este año han sido incautados 13.644 ejemplares de fauna silvestre, el equivalente a 113 animales diarios promedio.</a:t>
            </a:r>
            <a:r>
              <a:rPr lang="es-ES_tradnl" sz="1800" dirty="0">
                <a:latin typeface="Apple Chancery" charset="0"/>
                <a:ea typeface="Apple Chancery" charset="0"/>
                <a:cs typeface="Apple Chancery" charset="0"/>
              </a:rPr>
              <a:t> El año pasado, durante un periodo similar, fueron decomisados 18.228 animales. Esto representa una reducción del 18,27 por ciento, que según la Policía, podría indicar una disminución en el accionar de las bandas dedicadas a este </a:t>
            </a:r>
            <a:r>
              <a:rPr lang="es-ES_tradnl" sz="1800" dirty="0" err="1" smtClean="0">
                <a:latin typeface="Apple Chancery" charset="0"/>
                <a:ea typeface="Apple Chancery" charset="0"/>
                <a:cs typeface="Apple Chancery" charset="0"/>
              </a:rPr>
              <a:t>delito.Los</a:t>
            </a:r>
            <a:r>
              <a:rPr lang="es-ES_tradnl" sz="1800" dirty="0" smtClean="0">
                <a:latin typeface="Apple Chancery" charset="0"/>
                <a:ea typeface="Apple Chancery" charset="0"/>
                <a:cs typeface="Apple Chancery" charset="0"/>
              </a:rPr>
              <a:t> animales que fueron m</a:t>
            </a:r>
            <a:r>
              <a:rPr lang="es-ES" sz="1800" dirty="0" err="1" smtClean="0">
                <a:latin typeface="Apple Chancery" charset="0"/>
                <a:ea typeface="Apple Chancery" charset="0"/>
                <a:cs typeface="Apple Chancery" charset="0"/>
              </a:rPr>
              <a:t>ás</a:t>
            </a:r>
            <a:r>
              <a:rPr lang="es-ES" sz="1800" dirty="0" smtClean="0">
                <a:latin typeface="Apple Chancery" charset="0"/>
                <a:ea typeface="Apple Chancery" charset="0"/>
                <a:cs typeface="Apple Chancery" charset="0"/>
              </a:rPr>
              <a:t> traficados fueron ; el oso de anteojos , los </a:t>
            </a:r>
            <a:r>
              <a:rPr lang="es-ES" sz="1800" dirty="0" err="1" smtClean="0">
                <a:latin typeface="Apple Chancery" charset="0"/>
                <a:ea typeface="Apple Chancery" charset="0"/>
                <a:cs typeface="Apple Chancery" charset="0"/>
              </a:rPr>
              <a:t>trigillos</a:t>
            </a:r>
            <a:r>
              <a:rPr lang="es-ES" sz="1800" dirty="0" smtClean="0">
                <a:latin typeface="Apple Chancery" charset="0"/>
                <a:ea typeface="Apple Chancery" charset="0"/>
                <a:cs typeface="Apple Chancery" charset="0"/>
              </a:rPr>
              <a:t> ,</a:t>
            </a:r>
            <a:r>
              <a:rPr lang="es-ES" sz="1800" dirty="0" err="1" smtClean="0">
                <a:latin typeface="Apple Chancery" charset="0"/>
                <a:ea typeface="Apple Chancery" charset="0"/>
                <a:cs typeface="Apple Chancery" charset="0"/>
              </a:rPr>
              <a:t>aves,iguanas</a:t>
            </a:r>
            <a:r>
              <a:rPr lang="es-ES" sz="1800" dirty="0" smtClean="0">
                <a:latin typeface="Apple Chancery" charset="0"/>
                <a:ea typeface="Apple Chancery" charset="0"/>
                <a:cs typeface="Apple Chancery" charset="0"/>
              </a:rPr>
              <a:t> y </a:t>
            </a:r>
            <a:r>
              <a:rPr lang="es-ES" sz="1800" dirty="0" err="1" smtClean="0">
                <a:latin typeface="Apple Chancery" charset="0"/>
                <a:ea typeface="Apple Chancery" charset="0"/>
                <a:cs typeface="Apple Chancery" charset="0"/>
              </a:rPr>
              <a:t>tortugas.Los</a:t>
            </a:r>
            <a:r>
              <a:rPr lang="es-ES" sz="1800" dirty="0" smtClean="0">
                <a:latin typeface="Apple Chancery" charset="0"/>
                <a:ea typeface="Apple Chancery" charset="0"/>
                <a:cs typeface="Apple Chancery" charset="0"/>
              </a:rPr>
              <a:t> lugares o departamentos que fueron más atacados fueron Magdalena, </a:t>
            </a:r>
            <a:r>
              <a:rPr lang="es-ES" sz="1800" dirty="0" err="1" smtClean="0">
                <a:latin typeface="Apple Chancery" charset="0"/>
                <a:ea typeface="Apple Chancery" charset="0"/>
                <a:cs typeface="Apple Chancery" charset="0"/>
              </a:rPr>
              <a:t>Bolivar</a:t>
            </a:r>
            <a:r>
              <a:rPr lang="es-ES" sz="1800" dirty="0" smtClean="0">
                <a:latin typeface="Apple Chancery" charset="0"/>
                <a:ea typeface="Apple Chancery" charset="0"/>
                <a:cs typeface="Apple Chancery" charset="0"/>
              </a:rPr>
              <a:t> , Sucre , Cesar y </a:t>
            </a:r>
            <a:r>
              <a:rPr lang="es-ES" sz="1800" dirty="0" err="1" smtClean="0">
                <a:latin typeface="Apple Chancery" charset="0"/>
                <a:ea typeface="Apple Chancery" charset="0"/>
                <a:cs typeface="Apple Chancery" charset="0"/>
              </a:rPr>
              <a:t>Cordoba</a:t>
            </a:r>
            <a:r>
              <a:rPr lang="es-ES" sz="1800" dirty="0" smtClean="0">
                <a:latin typeface="Apple Chancery" charset="0"/>
                <a:ea typeface="Apple Chancery" charset="0"/>
                <a:cs typeface="Apple Chancery" charset="0"/>
              </a:rPr>
              <a:t>.</a:t>
            </a:r>
          </a:p>
          <a:p>
            <a:pPr marL="0" indent="0">
              <a:buNone/>
            </a:pPr>
            <a:r>
              <a:rPr lang="es-ES_tradnl" sz="1800" b="1" dirty="0" smtClean="0">
                <a:latin typeface="Apple Chancery" charset="0"/>
                <a:ea typeface="Apple Chancery" charset="0"/>
                <a:cs typeface="Apple Chancery" charset="0"/>
              </a:rPr>
              <a:t>Los </a:t>
            </a:r>
            <a:r>
              <a:rPr lang="es-ES_tradnl" sz="1800" b="1" dirty="0">
                <a:latin typeface="Apple Chancery" charset="0"/>
                <a:ea typeface="Apple Chancery" charset="0"/>
                <a:cs typeface="Apple Chancery" charset="0"/>
              </a:rPr>
              <a:t>datos muestran que el tráfico ilegal de flora es mayor en los departamentos de Sucre, Córdoba, Cauca, Boyacá y Atlántico</a:t>
            </a:r>
            <a:r>
              <a:rPr lang="es-ES_tradnl" sz="1800" dirty="0">
                <a:latin typeface="Apple Chancery" charset="0"/>
                <a:ea typeface="Apple Chancery" charset="0"/>
                <a:cs typeface="Apple Chancery" charset="0"/>
              </a:rPr>
              <a:t> y consiste, especialmente, en la tala de árboles exóticos para vender su madera.</a:t>
            </a:r>
          </a:p>
          <a:p>
            <a:pPr marL="0" indent="0">
              <a:buNone/>
            </a:pPr>
            <a:endParaRPr lang="es-ES_tradnl" sz="1800" dirty="0">
              <a:latin typeface="Apple Chancery" charset="0"/>
              <a:ea typeface="Apple Chancery" charset="0"/>
              <a:cs typeface="Apple Chancery" charset="0"/>
            </a:endParaRPr>
          </a:p>
        </p:txBody>
      </p:sp>
      <p:pic>
        <p:nvPicPr>
          <p:cNvPr id="4" name="Imagen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4781" y="4768417"/>
            <a:ext cx="1797579" cy="1357746"/>
          </a:xfrm>
          <a:prstGeom prst="rect">
            <a:avLst/>
          </a:prstGeom>
        </p:spPr>
      </p:pic>
      <p:pic>
        <p:nvPicPr>
          <p:cNvPr id="5" name="Imagen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4779" y="4576907"/>
            <a:ext cx="1463964" cy="1097973"/>
          </a:xfrm>
          <a:prstGeom prst="rect">
            <a:avLst/>
          </a:prstGeom>
        </p:spPr>
      </p:pic>
      <p:pic>
        <p:nvPicPr>
          <p:cNvPr id="6" name="Imagen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24868" y="4984508"/>
            <a:ext cx="1463040" cy="1380744"/>
          </a:xfrm>
          <a:prstGeom prst="rect">
            <a:avLst/>
          </a:prstGeom>
        </p:spPr>
      </p:pic>
      <p:pic>
        <p:nvPicPr>
          <p:cNvPr id="7" name="Imagen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59247" y="4298236"/>
            <a:ext cx="2279073" cy="940362"/>
          </a:xfrm>
          <a:prstGeom prst="rect">
            <a:avLst/>
          </a:prstGeom>
        </p:spPr>
      </p:pic>
      <p:pic>
        <p:nvPicPr>
          <p:cNvPr id="8" name="Imagen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70021" y="5257296"/>
            <a:ext cx="1555173" cy="1555173"/>
          </a:xfrm>
          <a:prstGeom prst="rect">
            <a:avLst/>
          </a:prstGeom>
        </p:spPr>
      </p:pic>
    </p:spTree>
    <p:extLst>
      <p:ext uri="{BB962C8B-B14F-4D97-AF65-F5344CB8AC3E}">
        <p14:creationId xmlns:p14="http://schemas.microsoft.com/office/powerpoint/2010/main" val="865020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dirty="0" err="1" smtClean="0">
                <a:solidFill>
                  <a:srgbClr val="C00000"/>
                </a:solidFill>
                <a:latin typeface="Apple Chancery" charset="0"/>
                <a:ea typeface="Apple Chancery" charset="0"/>
                <a:cs typeface="Apple Chancery" charset="0"/>
              </a:rPr>
              <a:t>Biblografia</a:t>
            </a:r>
            <a:r>
              <a:rPr lang="es-ES_tradnl" dirty="0" smtClean="0"/>
              <a:t> </a:t>
            </a:r>
            <a:endParaRPr lang="es-ES_tradnl" dirty="0"/>
          </a:p>
        </p:txBody>
      </p:sp>
      <p:sp>
        <p:nvSpPr>
          <p:cNvPr id="3" name="Marcador de contenido 2"/>
          <p:cNvSpPr>
            <a:spLocks noGrp="1"/>
          </p:cNvSpPr>
          <p:nvPr>
            <p:ph idx="1"/>
          </p:nvPr>
        </p:nvSpPr>
        <p:spPr/>
        <p:txBody>
          <a:bodyPr>
            <a:normAutofit lnSpcReduction="10000"/>
          </a:bodyPr>
          <a:lstStyle/>
          <a:p>
            <a:pPr marL="0" indent="0">
              <a:buNone/>
            </a:pPr>
            <a:r>
              <a:rPr lang="es-ES_tradnl" sz="1600" dirty="0" smtClean="0"/>
              <a:t>-http</a:t>
            </a:r>
            <a:r>
              <a:rPr lang="es-ES_tradnl" sz="1600" dirty="0"/>
              <a:t>://</a:t>
            </a:r>
            <a:r>
              <a:rPr lang="es-ES_tradnl" sz="1600" dirty="0" err="1" smtClean="0"/>
              <a:t>www.eltiempo.com</a:t>
            </a:r>
            <a:r>
              <a:rPr lang="es-ES_tradnl" sz="1600" dirty="0" smtClean="0"/>
              <a:t>/estilo-de-vida/ciencia/trafico-ilegal-de-fauna-y-flora-en-</a:t>
            </a:r>
            <a:r>
              <a:rPr lang="es-ES_tradnl" sz="1600" dirty="0" err="1" smtClean="0"/>
              <a:t>colombia</a:t>
            </a:r>
            <a:r>
              <a:rPr lang="es-ES_tradnl" sz="1600" dirty="0" smtClean="0"/>
              <a:t>/15624276</a:t>
            </a:r>
          </a:p>
          <a:p>
            <a:pPr marL="0" indent="0">
              <a:buNone/>
            </a:pPr>
            <a:r>
              <a:rPr lang="es-ES_tradnl" sz="1600" dirty="0" smtClean="0"/>
              <a:t>https</a:t>
            </a:r>
            <a:r>
              <a:rPr lang="es-ES_tradnl" sz="1600" dirty="0"/>
              <a:t>://</a:t>
            </a:r>
            <a:r>
              <a:rPr lang="es-ES_tradnl" sz="1600" dirty="0" err="1"/>
              <a:t>www.google.com</a:t>
            </a:r>
            <a:r>
              <a:rPr lang="es-ES_tradnl" sz="1600" dirty="0"/>
              <a:t>/</a:t>
            </a:r>
            <a:r>
              <a:rPr lang="es-ES_tradnl" sz="1600" dirty="0" err="1"/>
              <a:t>imgres?imgurl</a:t>
            </a:r>
            <a:r>
              <a:rPr lang="es-ES_tradnl" sz="1600" dirty="0"/>
              <a:t>=https://</a:t>
            </a:r>
            <a:r>
              <a:rPr lang="es-ES_tradnl" sz="1600" dirty="0" err="1"/>
              <a:t>upload.wikimedia.org</a:t>
            </a:r>
            <a:r>
              <a:rPr lang="es-ES_tradnl" sz="1600" dirty="0"/>
              <a:t>/</a:t>
            </a:r>
            <a:r>
              <a:rPr lang="es-ES_tradnl" sz="1600" dirty="0" err="1"/>
              <a:t>wikipedia</a:t>
            </a:r>
            <a:r>
              <a:rPr lang="es-ES_tradnl" sz="1600" dirty="0"/>
              <a:t>/</a:t>
            </a:r>
            <a:r>
              <a:rPr lang="es-ES_tradnl" sz="1600" dirty="0" err="1"/>
              <a:t>commons</a:t>
            </a:r>
            <a:r>
              <a:rPr lang="es-ES_tradnl" sz="1600" dirty="0"/>
              <a:t>/</a:t>
            </a:r>
            <a:r>
              <a:rPr lang="es-ES_tradnl" sz="1600" dirty="0" err="1"/>
              <a:t>thumb</a:t>
            </a:r>
            <a:r>
              <a:rPr lang="es-ES_tradnl" sz="1600" dirty="0"/>
              <a:t>/6/66/</a:t>
            </a:r>
            <a:r>
              <a:rPr lang="es-ES_tradnl" sz="1600" dirty="0" err="1"/>
              <a:t>Oso_andino_Cutervo.jpg</a:t>
            </a:r>
            <a:r>
              <a:rPr lang="es-ES_tradnl" sz="1600" dirty="0"/>
              <a:t>/238px-Oso_andino_Cutervo.jpg&amp;imgrefurl=https://</a:t>
            </a:r>
            <a:r>
              <a:rPr lang="es-ES_tradnl" sz="1600" dirty="0" err="1"/>
              <a:t>es.wikipedia.org</a:t>
            </a:r>
            <a:r>
              <a:rPr lang="es-ES_tradnl" sz="1600" dirty="0"/>
              <a:t>/wiki/</a:t>
            </a:r>
            <a:r>
              <a:rPr lang="es-ES_tradnl" sz="1600" dirty="0" err="1"/>
              <a:t>Tremarctos_ornatus&amp;h</a:t>
            </a:r>
            <a:r>
              <a:rPr lang="es-ES_tradnl" sz="1600" dirty="0"/>
              <a:t>=179&amp;w=238&amp;tbnid=hbxUhsj9V95PGM:&amp;</a:t>
            </a:r>
            <a:r>
              <a:rPr lang="es-ES_tradnl" sz="1600" dirty="0" err="1"/>
              <a:t>tbnh</a:t>
            </a:r>
            <a:r>
              <a:rPr lang="es-ES_tradnl" sz="1600" dirty="0"/>
              <a:t>=142&amp;tbnw=188&amp;docid=</a:t>
            </a:r>
            <a:r>
              <a:rPr lang="es-ES_tradnl" sz="1600" dirty="0" err="1"/>
              <a:t>wsTxVGRJgmfUvM&amp;itg</a:t>
            </a:r>
            <a:r>
              <a:rPr lang="es-ES_tradnl" sz="1600" dirty="0"/>
              <a:t>=1&amp;client=</a:t>
            </a:r>
            <a:r>
              <a:rPr lang="es-ES_tradnl" sz="1600" dirty="0" err="1"/>
              <a:t>safari&amp;usg</a:t>
            </a:r>
            <a:r>
              <a:rPr lang="es-ES_tradnl" sz="1600" dirty="0"/>
              <a:t>=__WaIe7-LAdAU00ERu5MBn9pYX-H8</a:t>
            </a:r>
            <a:r>
              <a:rPr lang="es-ES_tradnl" sz="1600" dirty="0" smtClean="0"/>
              <a:t>=</a:t>
            </a:r>
          </a:p>
          <a:p>
            <a:pPr marL="0" indent="0">
              <a:buNone/>
            </a:pPr>
            <a:r>
              <a:rPr lang="es-ES_tradnl" sz="1600" dirty="0" smtClean="0"/>
              <a:t>https</a:t>
            </a:r>
            <a:r>
              <a:rPr lang="es-ES_tradnl" sz="1600" dirty="0"/>
              <a:t>://</a:t>
            </a:r>
            <a:r>
              <a:rPr lang="es-ES_tradnl" sz="1600" dirty="0" err="1"/>
              <a:t>www.google.com</a:t>
            </a:r>
            <a:r>
              <a:rPr lang="es-ES_tradnl" sz="1600" dirty="0"/>
              <a:t>/</a:t>
            </a:r>
            <a:r>
              <a:rPr lang="es-ES_tradnl" sz="1600" dirty="0" err="1"/>
              <a:t>imgres?imgurl</a:t>
            </a:r>
            <a:r>
              <a:rPr lang="es-ES_tradnl" sz="1600" dirty="0"/>
              <a:t>=https://</a:t>
            </a:r>
            <a:r>
              <a:rPr lang="es-ES_tradnl" sz="1600" dirty="0" err="1"/>
              <a:t>upload.wikimedia.org</a:t>
            </a:r>
            <a:r>
              <a:rPr lang="es-ES_tradnl" sz="1600" dirty="0"/>
              <a:t>/</a:t>
            </a:r>
            <a:r>
              <a:rPr lang="es-ES_tradnl" sz="1600" dirty="0" err="1"/>
              <a:t>wikipedia</a:t>
            </a:r>
            <a:r>
              <a:rPr lang="es-ES_tradnl" sz="1600" dirty="0"/>
              <a:t>/</a:t>
            </a:r>
            <a:r>
              <a:rPr lang="es-ES_tradnl" sz="1600" dirty="0" err="1"/>
              <a:t>commons</a:t>
            </a:r>
            <a:r>
              <a:rPr lang="es-ES_tradnl" sz="1600" dirty="0"/>
              <a:t>/</a:t>
            </a:r>
            <a:r>
              <a:rPr lang="es-ES_tradnl" sz="1600" dirty="0" err="1"/>
              <a:t>thumb</a:t>
            </a:r>
            <a:r>
              <a:rPr lang="es-ES_tradnl" sz="1600" dirty="0"/>
              <a:t>/6/66/</a:t>
            </a:r>
            <a:r>
              <a:rPr lang="es-ES_tradnl" sz="1600" dirty="0" err="1"/>
              <a:t>Oso_andino_Cutervo.jpg</a:t>
            </a:r>
            <a:r>
              <a:rPr lang="es-ES_tradnl" sz="1600" dirty="0"/>
              <a:t>/238px-Oso_andino_Cutervo.jpg&amp;imgrefurl=https://</a:t>
            </a:r>
            <a:r>
              <a:rPr lang="es-ES_tradnl" sz="1600" dirty="0" err="1"/>
              <a:t>es.wikipedia.org</a:t>
            </a:r>
            <a:r>
              <a:rPr lang="es-ES_tradnl" sz="1600" dirty="0"/>
              <a:t>/wiki/</a:t>
            </a:r>
            <a:r>
              <a:rPr lang="es-ES_tradnl" sz="1600" dirty="0" err="1"/>
              <a:t>Tremarctos_ornatus&amp;h</a:t>
            </a:r>
            <a:r>
              <a:rPr lang="es-ES_tradnl" sz="1600" dirty="0"/>
              <a:t>=179&amp;w=238&amp;tbnid=hbxUhsj9V95PGM:&amp;</a:t>
            </a:r>
            <a:r>
              <a:rPr lang="es-ES_tradnl" sz="1600" dirty="0" err="1"/>
              <a:t>tbnh</a:t>
            </a:r>
            <a:r>
              <a:rPr lang="es-ES_tradnl" sz="1600" dirty="0"/>
              <a:t>=142&amp;tbnw=188&amp;docid=</a:t>
            </a:r>
            <a:r>
              <a:rPr lang="es-ES_tradnl" sz="1600" dirty="0" err="1"/>
              <a:t>wsTxVGRJgmfUvM&amp;itg</a:t>
            </a:r>
            <a:r>
              <a:rPr lang="es-ES_tradnl" sz="1600" dirty="0"/>
              <a:t>=1&amp;client=</a:t>
            </a:r>
            <a:r>
              <a:rPr lang="es-ES_tradnl" sz="1600" dirty="0" err="1"/>
              <a:t>safari&amp;usg</a:t>
            </a:r>
            <a:r>
              <a:rPr lang="es-ES_tradnl" sz="1600" dirty="0"/>
              <a:t>=__WaIe7-LAdAU00ERu5MBn9pYX-H8</a:t>
            </a:r>
            <a:r>
              <a:rPr lang="es-ES_tradnl" sz="1600" dirty="0" smtClean="0"/>
              <a:t>=</a:t>
            </a:r>
          </a:p>
          <a:p>
            <a:pPr marL="0" indent="0">
              <a:buNone/>
            </a:pPr>
            <a:r>
              <a:rPr lang="it-IT" sz="1600" u="sng" dirty="0" smtClean="0">
                <a:hlinkClick r:id="rId2"/>
              </a:rPr>
              <a:t>http</a:t>
            </a:r>
            <a:r>
              <a:rPr lang="it-IT" sz="1600" u="sng" dirty="0">
                <a:hlinkClick r:id="rId2"/>
              </a:rPr>
              <a:t>://www.upme.gov.co/guia_ambiental/carbon/gestion/politica/normativ/normativ.htm#BM2_7_Normatividad_sobre_fauna_silvestre</a:t>
            </a:r>
          </a:p>
          <a:p>
            <a:pPr marL="0" indent="0">
              <a:buNone/>
            </a:pPr>
            <a:r>
              <a:rPr lang="it-IT" sz="1600" dirty="0">
                <a:hlinkClick r:id="rId3"/>
              </a:rPr>
              <a:t>http://</a:t>
            </a:r>
            <a:r>
              <a:rPr lang="it-IT" sz="1600" dirty="0" smtClean="0">
                <a:hlinkClick r:id="rId3"/>
              </a:rPr>
              <a:t>www.pbase.com/rsscanlon/birds_of_colombia</a:t>
            </a:r>
            <a:endParaRPr lang="it-IT" sz="1600" dirty="0" smtClean="0"/>
          </a:p>
          <a:p>
            <a:pPr marL="0" indent="0">
              <a:buNone/>
            </a:pPr>
            <a:r>
              <a:rPr lang="it-IT" sz="1600" dirty="0">
                <a:hlinkClick r:id="rId4"/>
              </a:rPr>
              <a:t>http://</a:t>
            </a:r>
            <a:r>
              <a:rPr lang="it-IT" sz="1600" dirty="0" smtClean="0">
                <a:hlinkClick r:id="rId4"/>
              </a:rPr>
              <a:t>www.uncovercolombia.com/en/item/animals-on-the-caribbean-coast-of-colombia</a:t>
            </a:r>
            <a:endParaRPr lang="it-IT" sz="1600" dirty="0" smtClean="0"/>
          </a:p>
          <a:p>
            <a:pPr marL="0" indent="0">
              <a:buNone/>
            </a:pPr>
            <a:r>
              <a:rPr lang="it-IT" sz="1600" dirty="0">
                <a:hlinkClick r:id="rId5"/>
              </a:rPr>
              <a:t>http://</a:t>
            </a:r>
            <a:r>
              <a:rPr lang="it-IT" sz="1600" dirty="0" smtClean="0">
                <a:hlinkClick r:id="rId5"/>
              </a:rPr>
              <a:t>www.opepa.org/index.php?option=com_gallery2&amp;Itemid=100&amp;g2_itemId=151</a:t>
            </a:r>
            <a:endParaRPr lang="it-IT" sz="1600" dirty="0" smtClean="0"/>
          </a:p>
          <a:p>
            <a:pPr marL="0" indent="0">
              <a:buNone/>
            </a:pPr>
            <a:endParaRPr lang="es-ES_tradnl" sz="1600" dirty="0" smtClean="0"/>
          </a:p>
          <a:p>
            <a:pPr marL="0" indent="0">
              <a:buNone/>
            </a:pPr>
            <a:endParaRPr lang="es-ES_tradnl" sz="1600" dirty="0"/>
          </a:p>
        </p:txBody>
      </p:sp>
    </p:spTree>
    <p:extLst>
      <p:ext uri="{BB962C8B-B14F-4D97-AF65-F5344CB8AC3E}">
        <p14:creationId xmlns:p14="http://schemas.microsoft.com/office/powerpoint/2010/main" val="739266315"/>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73</TotalTime>
  <Words>537</Words>
  <Application>Microsoft Macintosh PowerPoint</Application>
  <PresentationFormat>Presentación en pantalla (4:3)</PresentationFormat>
  <Paragraphs>47</Paragraphs>
  <Slides>9</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9</vt:i4>
      </vt:variant>
    </vt:vector>
  </HeadingPairs>
  <TitlesOfParts>
    <vt:vector size="13" baseType="lpstr">
      <vt:lpstr>Apple Chancery</vt:lpstr>
      <vt:lpstr>Calibri</vt:lpstr>
      <vt:lpstr>Arial</vt:lpstr>
      <vt:lpstr>Tema de Office</vt:lpstr>
      <vt:lpstr>LEGISLACIÓN COLOMBIANA EN PRO DE DEFENDER EL MEDIO AMBIENTE Y LA FAUNA Y FLORA</vt:lpstr>
      <vt:lpstr>LEGISLACIÓN</vt:lpstr>
      <vt:lpstr>LEYES PARA PROTEGER EL MEDIO AMBIENTE EN COLOMBIA </vt:lpstr>
      <vt:lpstr>ENTIDADES PÚBLICAS</vt:lpstr>
      <vt:lpstr>Entidades Publicas en Colombia </vt:lpstr>
      <vt:lpstr>Flora y fauna de Colombia </vt:lpstr>
      <vt:lpstr>Leyes en Colombia de la Flora y Fauna </vt:lpstr>
      <vt:lpstr>Trafico ilegal de flora y fauna en Colombia </vt:lpstr>
      <vt:lpstr>Biblografia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Biomas</dc:title>
  <dc:creator>Usuario de Microsoft Office</dc:creator>
  <cp:lastModifiedBy>Usuario de Microsoft Office</cp:lastModifiedBy>
  <cp:revision>9</cp:revision>
  <dcterms:created xsi:type="dcterms:W3CDTF">2016-09-23T19:35:41Z</dcterms:created>
  <dcterms:modified xsi:type="dcterms:W3CDTF">2016-09-28T17:07:34Z</dcterms:modified>
</cp:coreProperties>
</file>